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-378" y="-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1D1AC-66B4-4142-BF6E-E619E7832927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52CA0E-9B6E-4659-AAED-B4CB80098E26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4AD02D-FDFF-4DE0-AEED-C6AC83351967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87458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803418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136132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093449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70494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466895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754184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6FBFDE-A9EC-440D-A34E-8A3B6FCFC8BE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68385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CA1833-87B1-401C-9E97-0ECEC25BC921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91291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8A881E-E802-402B-AB14-3F308169329F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42280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4B620D-F535-4892-B7C6-4A46DB542E05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61988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E7D48D-3D01-47A3-819D-CD20F83C98D8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49547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4FC098-C51E-4210-A4F2-260AAD40FA17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10979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6DD8C-B1F2-44AB-803C-3ECC855ACF0B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60449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DAC313-CCC1-4762-9451-3FB895B0BA1F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19031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1746A-8ADD-4C7E-A290-689322F0FDE7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44570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9557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E741C5F7-D0ED-4536-849E-3FC5144BF7CC}" type="datetime1">
              <a:rPr lang="pl-PL" smtClean="0"/>
              <a:pPr rtl="0"/>
              <a:t>2021-09-22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27412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pas.pl/2020/03/24/lustrzana-glazura/" TargetMode="External"/><Relationship Id="rId2" Type="http://schemas.openxmlformats.org/officeDocument/2006/relationships/hyperlink" Target="http://www.mamz.pl/almanach/skrypty/1.techciastkarska/26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1844" y="404664"/>
            <a:ext cx="7848872" cy="2556493"/>
          </a:xfrm>
        </p:spPr>
        <p:txBody>
          <a:bodyPr rtlCol="0"/>
          <a:lstStyle/>
          <a:p>
            <a:pPr algn="ctr" rtl="0"/>
            <a:r>
              <a:rPr lang="pl-PL" sz="4000" dirty="0"/>
              <a:t>Sporządzanie półproduktów cukierniczych                     pomady i glazury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28ABB08-9109-4DE8-94D1-78BC97FB49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212" y="2961157"/>
            <a:ext cx="7678588" cy="3632446"/>
          </a:xfrm>
          <a:prstGeom prst="rect">
            <a:avLst/>
          </a:prstGeom>
        </p:spPr>
      </p:pic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4806CE8-D8F8-40BC-9A82-26FC664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EABE12F4-716C-4ADC-9041-75FE55C04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hlinkClick r:id="rId2"/>
              </a:rPr>
              <a:t>http://www.mamz.pl/almanach/skrypty/1.techciastkarska/26.htm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https://www.wapas.pl/2020/03/24/lustrzana-glazura/</a:t>
            </a:r>
            <a:endParaRPr lang="pl-PL" sz="2400" dirty="0"/>
          </a:p>
          <a:p>
            <a:r>
              <a:rPr lang="pl-PL" sz="2400" dirty="0"/>
              <a:t>https://kuchnialidla.pl/przepisy?q=lukier</a:t>
            </a:r>
          </a:p>
          <a:p>
            <a:r>
              <a:rPr lang="pl-PL" sz="2400" dirty="0"/>
              <a:t>Magdalena Kaźmierczak Technologie produkcji cukierniczej </a:t>
            </a:r>
          </a:p>
          <a:p>
            <a:r>
              <a:rPr lang="pl-PL" sz="2400" dirty="0"/>
              <a:t>Magdalena Kaźmierczak Pracownia produkcji cukierniczej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24213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E2AE8EF-9F37-461A-A08B-B38E4770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771373CF-8922-4CBC-94E4-4D570F598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7677314"/>
              </p:ext>
            </p:extLst>
          </p:nvPr>
        </p:nvGraphicFramePr>
        <p:xfrm>
          <a:off x="645943" y="1340768"/>
          <a:ext cx="11065092" cy="54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6273">
                  <a:extLst>
                    <a:ext uri="{9D8B030D-6E8A-4147-A177-3AD203B41FA5}">
                      <a16:colId xmlns="" xmlns:a16="http://schemas.microsoft.com/office/drawing/2014/main" val="2625654714"/>
                    </a:ext>
                  </a:extLst>
                </a:gridCol>
                <a:gridCol w="2766273">
                  <a:extLst>
                    <a:ext uri="{9D8B030D-6E8A-4147-A177-3AD203B41FA5}">
                      <a16:colId xmlns="" xmlns:a16="http://schemas.microsoft.com/office/drawing/2014/main" val="3537914183"/>
                    </a:ext>
                  </a:extLst>
                </a:gridCol>
                <a:gridCol w="2766273">
                  <a:extLst>
                    <a:ext uri="{9D8B030D-6E8A-4147-A177-3AD203B41FA5}">
                      <a16:colId xmlns="" xmlns:a16="http://schemas.microsoft.com/office/drawing/2014/main" val="1764271739"/>
                    </a:ext>
                  </a:extLst>
                </a:gridCol>
                <a:gridCol w="2766273">
                  <a:extLst>
                    <a:ext uri="{9D8B030D-6E8A-4147-A177-3AD203B41FA5}">
                      <a16:colId xmlns="" xmlns:a16="http://schemas.microsoft.com/office/drawing/2014/main" val="3612841565"/>
                    </a:ext>
                  </a:extLst>
                </a:gridCol>
              </a:tblGrid>
              <a:tr h="376533">
                <a:tc>
                  <a:txBody>
                    <a:bodyPr/>
                    <a:lstStyle/>
                    <a:p>
                      <a:r>
                        <a:rPr lang="pl-PL" sz="20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1462387"/>
                  </a:ext>
                </a:extLst>
              </a:tr>
              <a:tr h="2983304">
                <a:tc>
                  <a:txBody>
                    <a:bodyPr/>
                    <a:lstStyle/>
                    <a:p>
                      <a:r>
                        <a:rPr lang="pl-PL" sz="2000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Temat potraktowany bardzo ogólnikowo,</a:t>
                      </a:r>
                    </a:p>
                    <a:p>
                      <a:r>
                        <a:rPr lang="pl-PL" sz="2000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została napisana bardzo dobrze, uczniowie odnieśli się do </a:t>
                      </a:r>
                      <a:r>
                        <a:rPr lang="pl-PL" sz="2000"/>
                        <a:t>proponowanych źródeł i </a:t>
                      </a:r>
                      <a:r>
                        <a:rPr lang="pl-PL" sz="2000" dirty="0"/>
                        <a:t>dodali swoje. </a:t>
                      </a:r>
                    </a:p>
                    <a:p>
                      <a:r>
                        <a:rPr lang="pl-PL" sz="2000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940004"/>
                  </a:ext>
                </a:extLst>
              </a:tr>
              <a:tr h="1824739">
                <a:tc>
                  <a:txBody>
                    <a:bodyPr/>
                    <a:lstStyle/>
                    <a:p>
                      <a:r>
                        <a:rPr lang="pl-PL" sz="2000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napisana wyraźnie, czytelnie, mało zdjęć, mało grafiki </a:t>
                      </a:r>
                      <a:r>
                        <a:rPr lang="pl-PL" sz="2000" dirty="0" err="1"/>
                        <a:t>SmartArt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napisana bardzo dobrze, czytelna zrozumiała, dużo zdjęć, ładne zastawanie grafiki Smart Art.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962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7824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111F3C8-0C5C-439F-A961-89211CC3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16042"/>
          </a:xfrm>
        </p:spPr>
        <p:txBody>
          <a:bodyPr/>
          <a:lstStyle/>
          <a:p>
            <a:r>
              <a:rPr lang="pl-PL" dirty="0"/>
              <a:t>Ewaluacja części II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432F0835-FB88-4E41-84AB-2973B0691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2373221"/>
              </p:ext>
            </p:extLst>
          </p:nvPr>
        </p:nvGraphicFramePr>
        <p:xfrm>
          <a:off x="645943" y="1268760"/>
          <a:ext cx="11353124" cy="54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8281">
                  <a:extLst>
                    <a:ext uri="{9D8B030D-6E8A-4147-A177-3AD203B41FA5}">
                      <a16:colId xmlns="" xmlns:a16="http://schemas.microsoft.com/office/drawing/2014/main" val="3385120842"/>
                    </a:ext>
                  </a:extLst>
                </a:gridCol>
                <a:gridCol w="2838281">
                  <a:extLst>
                    <a:ext uri="{9D8B030D-6E8A-4147-A177-3AD203B41FA5}">
                      <a16:colId xmlns="" xmlns:a16="http://schemas.microsoft.com/office/drawing/2014/main" val="1953174908"/>
                    </a:ext>
                  </a:extLst>
                </a:gridCol>
                <a:gridCol w="2838281">
                  <a:extLst>
                    <a:ext uri="{9D8B030D-6E8A-4147-A177-3AD203B41FA5}">
                      <a16:colId xmlns="" xmlns:a16="http://schemas.microsoft.com/office/drawing/2014/main" val="2308621709"/>
                    </a:ext>
                  </a:extLst>
                </a:gridCol>
                <a:gridCol w="2838281">
                  <a:extLst>
                    <a:ext uri="{9D8B030D-6E8A-4147-A177-3AD203B41FA5}">
                      <a16:colId xmlns="" xmlns:a16="http://schemas.microsoft.com/office/drawing/2014/main" val="1113830985"/>
                    </a:ext>
                  </a:extLst>
                </a:gridCol>
              </a:tblGrid>
              <a:tr h="38699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8823480"/>
                  </a:ext>
                </a:extLst>
              </a:tr>
              <a:tr h="3661546">
                <a:tc>
                  <a:txBody>
                    <a:bodyPr/>
                    <a:lstStyle/>
                    <a:p>
                      <a:r>
                        <a:rPr lang="pl-PL" sz="2000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Zostało przygotowane 1 ciasto 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7322900"/>
                  </a:ext>
                </a:extLst>
              </a:tr>
              <a:tr h="1280053">
                <a:tc>
                  <a:txBody>
                    <a:bodyPr/>
                    <a:lstStyle/>
                    <a:p>
                      <a:r>
                        <a:rPr lang="pl-PL" sz="2000" dirty="0"/>
                        <a:t>Ocena organoleptyczna,</a:t>
                      </a:r>
                    </a:p>
                    <a:p>
                      <a:r>
                        <a:rPr lang="pl-PL" sz="2000" dirty="0"/>
                        <a:t>prezentacja </a:t>
                      </a:r>
                    </a:p>
                    <a:p>
                      <a:r>
                        <a:rPr lang="pl-PL" sz="2000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 Ciasto wyszło smaczne, słaba prezentacja ciasta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5861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31435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46E312E-3182-43E2-9B02-BD676959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960058"/>
          </a:xfrm>
        </p:spPr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F1B71DA6-8268-4A67-9DF2-4F0B9144E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9224685"/>
              </p:ext>
            </p:extLst>
          </p:nvPr>
        </p:nvGraphicFramePr>
        <p:xfrm>
          <a:off x="2277987" y="2052638"/>
          <a:ext cx="7488834" cy="39686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7">
                  <a:extLst>
                    <a:ext uri="{9D8B030D-6E8A-4147-A177-3AD203B41FA5}">
                      <a16:colId xmlns="" xmlns:a16="http://schemas.microsoft.com/office/drawing/2014/main" val="1990724811"/>
                    </a:ext>
                  </a:extLst>
                </a:gridCol>
                <a:gridCol w="3744417">
                  <a:extLst>
                    <a:ext uri="{9D8B030D-6E8A-4147-A177-3AD203B41FA5}">
                      <a16:colId xmlns="" xmlns:a16="http://schemas.microsoft.com/office/drawing/2014/main" val="2264674453"/>
                    </a:ext>
                  </a:extLst>
                </a:gridCol>
              </a:tblGrid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6346114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1597488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4805535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1579741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789702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650009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7105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0703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75E6F73-B3CF-427E-A236-CC2EDA31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F2242C1-7E2B-4D47-8E87-ABCA27E4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340769"/>
            <a:ext cx="8944211" cy="4907632"/>
          </a:xfrm>
        </p:spPr>
        <p:txBody>
          <a:bodyPr>
            <a:normAutofit fontScale="92500" lnSpcReduction="20000"/>
          </a:bodyPr>
          <a:lstStyle/>
          <a:p>
            <a:pPr marL="393192" lvl="1" indent="0">
              <a:buNone/>
            </a:pPr>
            <a:r>
              <a:rPr lang="pl-PL" sz="2600" dirty="0"/>
              <a:t>Lukry i pomady</a:t>
            </a:r>
            <a:r>
              <a:rPr lang="pl-PL" sz="2600" i="0" dirty="0"/>
              <a:t> stanowią bardzo ważną częś</a:t>
            </a:r>
            <a:r>
              <a:rPr lang="pl-PL" sz="2600" dirty="0"/>
              <a:t>ć w produkcji cukierniczej, jest to jeden z podstawowych elementów ciast i tortów. Należy poświęcić dużo uwagi na przygotowanie odpowiedniej glazury o właściwej strukturze i smakowitości. Ciasta i ciasteczka udekorowane lukrami są popularnymi i chętnie kupowanymi wyrobami cukierniczymi. Coraz popularniejsze stają się dekoracje z lukrów plastycznych.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lukrów i pomad</a:t>
            </a:r>
          </a:p>
          <a:p>
            <a:r>
              <a:rPr lang="pl-PL" sz="2600" dirty="0"/>
              <a:t>Poznałeś etapy produkcji poszczególnych glazur i pomad</a:t>
            </a:r>
          </a:p>
          <a:p>
            <a:r>
              <a:rPr lang="pl-PL" sz="2600" dirty="0"/>
              <a:t>Dowiedziałeś jak wykorzystać lukry w produkcji cukierniczej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53350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7BB2465-C2DD-41AB-8B01-2372DA01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16042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29CFB5-7654-4132-9E99-754A2A189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268761"/>
            <a:ext cx="8944211" cy="4392487"/>
          </a:xfrm>
        </p:spPr>
        <p:txBody>
          <a:bodyPr>
            <a:norm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 z zastosowaniem glazur (lukrów) i pomad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lukry w różnych kolorach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7309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4069A3-80F6-4B49-8E89-C567EFD0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F524AAE-32D2-4553-BD7F-738FFBCC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340769"/>
            <a:ext cx="8944211" cy="4907632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    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570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20C179D-8AF5-415B-BA39-F307B7CB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960058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9BCF2CB-7F02-4740-91D1-B18D8A0D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74" y="1412776"/>
            <a:ext cx="8944211" cy="4835624"/>
          </a:xfrm>
        </p:spPr>
        <p:txBody>
          <a:bodyPr>
            <a:normAutofit fontScale="92500"/>
          </a:bodyPr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internetu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Podczas omawiania tematu nauczyciel może pomóc uczniom wspólnie stworzyć roboczy plan pracy. . W celu uniknięcia błędów, merytorycznych uczniowie powinni wspierać się podręcznikiem przedmiotowym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02512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75E116D-3734-42A1-A636-E8C81D6D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B2EDC163-6358-426D-8CAC-AC44D7FA0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025" y="1340768"/>
            <a:ext cx="4395194" cy="4915571"/>
          </a:xfrm>
        </p:spPr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="" xmlns:a16="http://schemas.microsoft.com/office/drawing/2014/main" id="{EFECCEE3-F0F3-42D9-AE64-CF38753280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42899" y="1308719"/>
            <a:ext cx="39624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7942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9B4F3C6-AF38-454A-9FA2-17F3935A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F80FCAFF-AAE4-4DFF-B89A-5A3FD566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0076" y="1595221"/>
            <a:ext cx="4668348" cy="4751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347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="" xmlns:a16="http://schemas.microsoft.com/office/drawing/2014/main" id="{1C0B6C32-4273-441E-9D71-D6577998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Sporządzanie półproduktów cukierniczych</a:t>
            </a:r>
            <a:br>
              <a:rPr lang="pl-PL" sz="2800" dirty="0"/>
            </a:br>
            <a:r>
              <a:rPr lang="pl-PL" sz="2800" dirty="0"/>
              <a:t> pomady i glazury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="" xmlns:a16="http://schemas.microsoft.com/office/drawing/2014/main" id="{217B1A03-DD82-4C8F-862A-25A951931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Szkoły Branżowej I stopnia ,              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r>
              <a:rPr lang="pl-PL" sz="2400" dirty="0">
                <a:solidFill>
                  <a:prstClr val="white"/>
                </a:solidFill>
                <a:latin typeface="Cambria"/>
                <a:ea typeface="+mn-ea"/>
                <a:cs typeface="+mn-cs"/>
              </a:rPr>
              <a:t>    dla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klas I, II </a:t>
            </a:r>
          </a:p>
          <a:p>
            <a:endParaRPr lang="pl-PL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="" xmlns:a16="http://schemas.microsoft.com/office/drawing/2014/main" id="{F4C739EA-7F22-4DCA-8C9F-A4ABE1130D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10436" y="2050705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1410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1EADD9A3-872B-49E8-9F84-71886497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41BEC233-C192-4959-903F-6575D536C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Wprowadzenie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Zadania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Proces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Źródła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Ewaluacja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Konkluzja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60481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86CBE1B-6695-4964-A28B-8268FD39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12962"/>
            <a:ext cx="9402274" cy="1400530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550DAD7-7040-48EE-887A-AA5959DDB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Witajcie młodzi cukiernicy !!!!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Czy lubicie  ciasteczka z lukrami ?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 może wolicie pączki lub oponki z lukrem?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Czy na święta Bożego Narodzenia przygotowujecie pierniczki zdobione lukrem ?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E4FB1F04-890D-4DC3-88CB-7CD54FE4A5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62364" y="1841010"/>
            <a:ext cx="5871548" cy="3600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499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8C88C6D-8A37-4006-8AC6-385BBD13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104074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FD7A4C0-3984-4CF1-AB2C-CE1A59A08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024" y="1340768"/>
            <a:ext cx="4665523" cy="4915572"/>
          </a:xfrm>
        </p:spPr>
        <p:txBody>
          <a:bodyPr/>
          <a:lstStyle/>
          <a:p>
            <a:r>
              <a:rPr lang="pl-PL" sz="2400" dirty="0"/>
              <a:t>Jaka jest różnica między lukrem a pomadą?</a:t>
            </a:r>
          </a:p>
          <a:p>
            <a:r>
              <a:rPr lang="pl-PL" sz="2400" dirty="0"/>
              <a:t>Czy robiliście lukier lub pomadę samodzielnie?</a:t>
            </a:r>
          </a:p>
          <a:p>
            <a:r>
              <a:rPr lang="pl-PL" sz="2400" dirty="0"/>
              <a:t>Czy znasz zastosowanie lukrów i pomad?</a:t>
            </a:r>
          </a:p>
          <a:p>
            <a:r>
              <a:rPr lang="pl-PL" sz="2400" dirty="0"/>
              <a:t>Czy robiliście dekoracje 3D z lukrów plastycznych ?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83EF7E27-FE07-41B9-B0B1-14C12B685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394" y="1340765"/>
            <a:ext cx="4279669" cy="4915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996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926F4C-5390-49B7-95DC-39182D52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99B6BF6-C0D8-45A6-81EF-4A8621EC4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43" y="1340768"/>
            <a:ext cx="4852276" cy="4915571"/>
          </a:xfrm>
        </p:spPr>
        <p:txBody>
          <a:bodyPr/>
          <a:lstStyle/>
          <a:p>
            <a:r>
              <a:rPr lang="pl-PL" sz="1800" dirty="0"/>
              <a:t>Wasze zadanie będzie składało się z dwóch części:</a:t>
            </a:r>
          </a:p>
          <a:p>
            <a:pPr algn="ctr"/>
            <a:r>
              <a:rPr lang="pl-PL" sz="18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1800" dirty="0"/>
              <a:t>na temat: „Sporządzanie półproduktów cukierniczych                    </a:t>
            </a:r>
          </a:p>
          <a:p>
            <a:pPr marL="0" indent="0" algn="ctr">
              <a:buNone/>
            </a:pPr>
            <a:r>
              <a:rPr lang="pl-PL" sz="1800" dirty="0"/>
              <a:t>  pomady i glazury” </a:t>
            </a:r>
          </a:p>
          <a:p>
            <a:pPr marL="0" indent="0" algn="ctr">
              <a:buNone/>
            </a:pPr>
            <a:endParaRPr lang="pl-PL" sz="1800" dirty="0"/>
          </a:p>
          <a:p>
            <a:pPr algn="ctr"/>
            <a:r>
              <a:rPr lang="pl-PL" sz="1800" dirty="0"/>
              <a:t>Części praktycznej- polegającej      na wykonaniu wypieków z ciasta z zastosowaniem lukru, pomady, glazury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79DA473E-EC0E-4C9A-AD8F-A03D539ECD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01885" y="1484784"/>
            <a:ext cx="5484801" cy="3660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8489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2772E8-BADC-41CF-B98C-5CD40FF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D4F61F1-EA4F-4849-A93B-B672B2E8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2052919"/>
            <a:ext cx="8591787" cy="419548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Proces przygotowania pierwszej części zadania:</a:t>
            </a:r>
          </a:p>
          <a:p>
            <a:r>
              <a:rPr lang="pl-PL" sz="2400" dirty="0"/>
              <a:t> Zadanie to będziecie wykonywać w parach,                                              Waszym celem będzie przygotowanie prezentacji multimedialnej.</a:t>
            </a:r>
          </a:p>
          <a:p>
            <a:r>
              <a:rPr lang="pl-PL" sz="2400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Temat prezentacji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95070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F1568A-C076-41A0-AAFB-9BAAC0DE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248091"/>
          </a:xfrm>
        </p:spPr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C8DDA14-3F07-42D0-B8A3-8B4309BE4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700809"/>
            <a:ext cx="8944211" cy="4176463"/>
          </a:xfrm>
        </p:spPr>
        <p:txBody>
          <a:bodyPr>
            <a:normAutofit lnSpcReduction="10000"/>
          </a:bodyPr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Najważniejsze zagadnienia dotyczące omawianego tematu: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Ogólna charakterystyka lukrów, pomad ?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Etapy produkcji – schemat blokowy 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Zastosowanie w produkcji cukierniczej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Nowoczesne formy dekoracji 3D (lukier plastyczny)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Przygotuj 5 receptur na ciasto lub ciasteczka z zastosowaniem glazury (lukrów), pomad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16735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ED55A54-3601-4D28-86C4-4D1566F4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C37F2D6-8F4B-4FFA-B865-E88858B6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340769"/>
            <a:ext cx="8944211" cy="4907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 dwóch receptur ciasta lub ciasteczek z zastosowaniem lukrów i pomad.</a:t>
            </a:r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ciast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67698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872</Words>
  <Application>Microsoft Office PowerPoint</Application>
  <PresentationFormat>Niestandardowy</PresentationFormat>
  <Paragraphs>124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Jon</vt:lpstr>
      <vt:lpstr>Sporządzanie półproduktów cukierniczych                     pomady i glazury</vt:lpstr>
      <vt:lpstr>Sporządzanie półproduktów cukierniczych  pomady i glazury</vt:lpstr>
      <vt:lpstr>Spis treści </vt:lpstr>
      <vt:lpstr>Wprowadzenie </vt:lpstr>
      <vt:lpstr>Wprowadzenie </vt:lpstr>
      <vt:lpstr>Zadanie </vt:lpstr>
      <vt:lpstr>Procesy </vt:lpstr>
      <vt:lpstr>Procesy </vt:lpstr>
      <vt:lpstr>Procesy </vt:lpstr>
      <vt:lpstr>Źródła </vt:lpstr>
      <vt:lpstr>Ewaluacja części I teoretycznej </vt:lpstr>
      <vt:lpstr>Ewaluacja części II teoretycznej </vt:lpstr>
      <vt:lpstr>Ewaluacja - ocena</vt:lpstr>
      <vt:lpstr>Konkluzja</vt:lpstr>
      <vt:lpstr>Konkluzja</vt:lpstr>
      <vt:lpstr>Poradnik dla nauczyciela</vt:lpstr>
      <vt:lpstr>Poradnik dla nauczyciela</vt:lpstr>
      <vt:lpstr>Poradnik dla nauczyciela</vt:lpstr>
      <vt:lpstr>Powodzenia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Danusia</dc:creator>
  <cp:lastModifiedBy>Konrad1</cp:lastModifiedBy>
  <cp:revision>22</cp:revision>
  <dcterms:created xsi:type="dcterms:W3CDTF">2020-08-22T06:41:18Z</dcterms:created>
  <dcterms:modified xsi:type="dcterms:W3CDTF">2021-09-22T12:25:39Z</dcterms:modified>
</cp:coreProperties>
</file>